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22"/>
  </p:notesMasterIdLst>
  <p:sldIdLst>
    <p:sldId id="288" r:id="rId2"/>
    <p:sldId id="257" r:id="rId3"/>
    <p:sldId id="281" r:id="rId4"/>
    <p:sldId id="289" r:id="rId5"/>
    <p:sldId id="291" r:id="rId6"/>
    <p:sldId id="292" r:id="rId7"/>
    <p:sldId id="290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4" r:id="rId17"/>
    <p:sldId id="305" r:id="rId18"/>
    <p:sldId id="302" r:id="rId19"/>
    <p:sldId id="303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서울남산체 EB" panose="02020503020101020101" pitchFamily="18" charset="-127"/>
      <p:regular r:id="rId31"/>
    </p:embeddedFont>
    <p:embeddedFont>
      <p:font typeface="서울남산체 M" panose="02020503020101020101" pitchFamily="18" charset="-127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897253"/>
    <a:srgbClr val="7A7062"/>
    <a:srgbClr val="937853"/>
    <a:srgbClr val="D9D4C9"/>
    <a:srgbClr val="BB8B6D"/>
    <a:srgbClr val="FFFFFF"/>
    <a:srgbClr val="D4C5B0"/>
    <a:srgbClr val="CDB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8" autoAdjust="0"/>
    <p:restoredTop sz="84789" autoAdjust="0"/>
  </p:normalViewPr>
  <p:slideViewPr>
    <p:cSldViewPr snapToGrid="0">
      <p:cViewPr varScale="1">
        <p:scale>
          <a:sx n="89" d="100"/>
          <a:sy n="89" d="100"/>
        </p:scale>
        <p:origin x="12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ED3AF-9ED4-4353-933A-6D959AC97ABF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0C576-7D5D-4D57-A23B-2AE5E90DE3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28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808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32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75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782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3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57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0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129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38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98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61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7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C576-7D5D-4D57-A23B-2AE5E90DE3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7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26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77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28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09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9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8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1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2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27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EE083-6556-4D54-AFCA-749BD7E2B2B1}" type="datetimeFigureOut">
              <a:rPr lang="ko-KR" altLang="en-US" smtClean="0"/>
              <a:t>2022-07-16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2C4B0-7D14-4376-B78E-6B01D83E9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83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6342C6-F575-BB4A-BFB9-989BB54D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27" y="0"/>
            <a:ext cx="7830273" cy="6858000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BC3D2AE-F305-7507-396C-A6A53F46AE5F}"/>
              </a:ext>
            </a:extLst>
          </p:cNvPr>
          <p:cNvSpPr/>
          <p:nvPr/>
        </p:nvSpPr>
        <p:spPr>
          <a:xfrm>
            <a:off x="6259484" y="0"/>
            <a:ext cx="3341717" cy="6858000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FAADC4-56C5-A2A8-924F-A3434102A2B3}"/>
              </a:ext>
            </a:extLst>
          </p:cNvPr>
          <p:cNvSpPr/>
          <p:nvPr/>
        </p:nvSpPr>
        <p:spPr>
          <a:xfrm>
            <a:off x="0" y="0"/>
            <a:ext cx="625948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3D8F1-66F7-0A85-879C-15D62CE7DD3B}"/>
              </a:ext>
            </a:extLst>
          </p:cNvPr>
          <p:cNvSpPr txBox="1"/>
          <p:nvPr/>
        </p:nvSpPr>
        <p:spPr>
          <a:xfrm>
            <a:off x="467100" y="2470190"/>
            <a:ext cx="6747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사용자 리뷰 정보 기반</a:t>
            </a:r>
            <a:endParaRPr lang="en-US" altLang="ko-KR" sz="32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ko-KR" altLang="en-US" sz="3200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인위적 인기장소 판별 및 정보 제공 연구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5E4F0-1202-CF77-C74E-A496610EC8A4}"/>
              </a:ext>
            </a:extLst>
          </p:cNvPr>
          <p:cNvSpPr txBox="1"/>
          <p:nvPr/>
        </p:nvSpPr>
        <p:spPr>
          <a:xfrm>
            <a:off x="4894955" y="5504004"/>
            <a:ext cx="326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>
                <a:latin typeface="서울남산체 M" panose="02020503020101020101" pitchFamily="18" charset="-127"/>
                <a:ea typeface="서울남산체 M" panose="02020503020101020101" pitchFamily="18" charset="-127"/>
              </a:rPr>
              <a:t>2017112282 </a:t>
            </a:r>
            <a:r>
              <a:rPr lang="ko-KR" altLang="en-US" dirty="0">
                <a:latin typeface="서울남산체 M" panose="02020503020101020101" pitchFamily="18" charset="-127"/>
                <a:ea typeface="서울남산체 M" panose="02020503020101020101" pitchFamily="18" charset="-127"/>
              </a:rPr>
              <a:t>김현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0685C-F9C7-4FA6-1A82-BC09B8748645}"/>
              </a:ext>
            </a:extLst>
          </p:cNvPr>
          <p:cNvSpPr txBox="1"/>
          <p:nvPr/>
        </p:nvSpPr>
        <p:spPr>
          <a:xfrm>
            <a:off x="381809" y="391061"/>
            <a:ext cx="2778238" cy="64633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동국대학교 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2022-</a:t>
            </a:r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여름학기 </a:t>
            </a:r>
            <a:endParaRPr lang="en-US" altLang="ko-KR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개별연구</a:t>
            </a:r>
          </a:p>
        </p:txBody>
      </p:sp>
    </p:spTree>
    <p:extLst>
      <p:ext uri="{BB962C8B-B14F-4D97-AF65-F5344CB8AC3E}">
        <p14:creationId xmlns:p14="http://schemas.microsoft.com/office/powerpoint/2010/main" val="252711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1" y="2113233"/>
            <a:ext cx="3349712" cy="255198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Tesseract Google OCR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을 이용하여 이미지내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특정 단어 인식으로 광고 리뷰 선별하기로 결정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우측 실행 내용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rgbClr val="FF000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1B955-9F41-C258-0F86-997F1329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03" y="1209557"/>
            <a:ext cx="6795017" cy="5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8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1" y="2113233"/>
            <a:ext cx="3349712" cy="1256754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예상보다는 많이 적은 수의 이미지 광고 공시 사용 블로그 탐색 성공 </a:t>
            </a:r>
            <a:endParaRPr lang="en-US" altLang="ko-KR" sz="2000" dirty="0">
              <a:solidFill>
                <a:srgbClr val="FF000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06E2F6-5C01-710B-34EB-DC6B552C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644" y="1209558"/>
            <a:ext cx="31146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1" y="2113233"/>
            <a:ext cx="3349712" cy="948978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최종적으로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662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개의 블로그가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단계까지 완료했을 때 광고 리뷰로 확인 됨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EB587A-AFE5-F2F5-040F-303AAE8A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922" y="1758648"/>
            <a:ext cx="8213626" cy="44330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A7C4A0-7209-0BF2-9A87-DF25919FE10A}"/>
              </a:ext>
            </a:extLst>
          </p:cNvPr>
          <p:cNvSpPr/>
          <p:nvPr/>
        </p:nvSpPr>
        <p:spPr>
          <a:xfrm>
            <a:off x="3888922" y="5904354"/>
            <a:ext cx="1262270" cy="32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0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1" y="1966174"/>
            <a:ext cx="3916243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인위적 인기장소 선별 및 경향 분석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70C807-A625-E661-389E-D1BDC83C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59" y="2674246"/>
            <a:ext cx="3695700" cy="3314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14D38-48D8-2D6B-D55A-22292CF6E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415" y="2494721"/>
            <a:ext cx="7140946" cy="36737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4F83676-2FFD-C035-EADB-8EE797B188E0}"/>
              </a:ext>
            </a:extLst>
          </p:cNvPr>
          <p:cNvSpPr/>
          <p:nvPr/>
        </p:nvSpPr>
        <p:spPr>
          <a:xfrm>
            <a:off x="4502426" y="3925957"/>
            <a:ext cx="292989" cy="4744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09DAF479-17D0-B67D-AA75-A7437B3A76BA}"/>
              </a:ext>
            </a:extLst>
          </p:cNvPr>
          <p:cNvSpPr txBox="1"/>
          <p:nvPr/>
        </p:nvSpPr>
        <p:spPr>
          <a:xfrm>
            <a:off x="652694" y="5988946"/>
            <a:ext cx="3916243" cy="228268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장소별</a:t>
            </a:r>
            <a:r>
              <a:rPr lang="ko-KR" altLang="en-US" sz="14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리스트에 뜨는 순서</a:t>
            </a:r>
            <a:r>
              <a:rPr lang="en-US" altLang="ko-KR" sz="14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</a:t>
            </a:r>
            <a:r>
              <a:rPr lang="ko-KR" altLang="en-US" sz="14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및 광고리뷰 사용 횟수</a:t>
            </a:r>
            <a:endParaRPr lang="en-US" altLang="ko-KR" sz="14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847B4315-FA3C-9D7D-74C9-1E0E272B7492}"/>
              </a:ext>
            </a:extLst>
          </p:cNvPr>
          <p:cNvSpPr txBox="1"/>
          <p:nvPr/>
        </p:nvSpPr>
        <p:spPr>
          <a:xfrm>
            <a:off x="6176955" y="2172641"/>
            <a:ext cx="700924" cy="259045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1</a:t>
            </a:r>
            <a:r>
              <a:rPr lang="ko-KR" altLang="en-US" sz="16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페이지</a:t>
            </a:r>
            <a:endParaRPr lang="en-US" altLang="ko-KR" sz="16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7A3E7464-266C-7B59-1580-AEB8E538E352}"/>
              </a:ext>
            </a:extLst>
          </p:cNvPr>
          <p:cNvSpPr txBox="1"/>
          <p:nvPr/>
        </p:nvSpPr>
        <p:spPr>
          <a:xfrm>
            <a:off x="8512651" y="2172641"/>
            <a:ext cx="700924" cy="259045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16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페이지</a:t>
            </a:r>
            <a:endParaRPr lang="en-US" altLang="ko-KR" sz="16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13A61BCD-B98A-B96F-4B8C-775535D63EDF}"/>
              </a:ext>
            </a:extLst>
          </p:cNvPr>
          <p:cNvSpPr txBox="1"/>
          <p:nvPr/>
        </p:nvSpPr>
        <p:spPr>
          <a:xfrm>
            <a:off x="10607216" y="2172641"/>
            <a:ext cx="700924" cy="259045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3</a:t>
            </a:r>
            <a:r>
              <a:rPr lang="ko-KR" altLang="en-US" sz="16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페이지</a:t>
            </a:r>
            <a:endParaRPr lang="en-US" altLang="ko-KR" sz="16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2380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3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1" y="1966174"/>
            <a:ext cx="11011262" cy="2046714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블로그 리뷰의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구조적 특징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문장길이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형태소 종류별 사용 수 등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블로그 리뷰의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내용적 특징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(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워드임베딩을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통한 변수화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4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-&gt; </a:t>
            </a:r>
            <a:r>
              <a:rPr lang="ko-KR" altLang="en-US" sz="24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두가지 특징들을 독립 변수로 하고 </a:t>
            </a:r>
            <a:r>
              <a:rPr lang="en-US" altLang="ko-KR" sz="24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1,2</a:t>
            </a:r>
            <a:r>
              <a:rPr lang="ko-KR" altLang="en-US" sz="24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차에서 분류한 </a:t>
            </a:r>
            <a:r>
              <a:rPr lang="en-US" altLang="ko-KR" sz="24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label</a:t>
            </a:r>
            <a:r>
              <a:rPr lang="ko-KR" altLang="en-US" sz="24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을 통해 예측 모델 적합</a:t>
            </a:r>
            <a:endParaRPr lang="en-US" altLang="ko-KR" sz="2400" dirty="0">
              <a:solidFill>
                <a:srgbClr val="FF000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7307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3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1" y="2795662"/>
            <a:ext cx="6569991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content_len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크롤링한 직후 전처리가 전혀 안된 텍스트의 길이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A6368E-1B7E-B396-D7C4-1FA6801E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313" y="2385391"/>
            <a:ext cx="3505200" cy="411480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E31248FE-A568-8185-BFBA-AD6F0F7375D4}"/>
              </a:ext>
            </a:extLst>
          </p:cNvPr>
          <p:cNvSpPr txBox="1"/>
          <p:nvPr/>
        </p:nvSpPr>
        <p:spPr>
          <a:xfrm>
            <a:off x="725331" y="3507072"/>
            <a:ext cx="6569991" cy="628377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content_new_len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특수기호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html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코드가 삭제되고 형태소 처리가 된 이후의 텍스트 길이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DCE696D-11FA-6706-4855-51F5162C2E81}"/>
              </a:ext>
            </a:extLst>
          </p:cNvPr>
          <p:cNvSpPr txBox="1"/>
          <p:nvPr/>
        </p:nvSpPr>
        <p:spPr>
          <a:xfrm>
            <a:off x="725331" y="4480942"/>
            <a:ext cx="6569991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surplus_text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텍스트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전처리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전과 후의 차이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4A118A0-B08C-E0C6-857B-678A27D1DB38}"/>
              </a:ext>
            </a:extLst>
          </p:cNvPr>
          <p:cNvSpPr txBox="1"/>
          <p:nvPr/>
        </p:nvSpPr>
        <p:spPr>
          <a:xfrm>
            <a:off x="725331" y="5272279"/>
            <a:ext cx="6569991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image_count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각 리뷰에 사용된 이미지의 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EFDD700-9EB8-4743-A314-9FA5A1AB5AF1}"/>
              </a:ext>
            </a:extLst>
          </p:cNvPr>
          <p:cNvSpPr txBox="1"/>
          <p:nvPr/>
        </p:nvSpPr>
        <p:spPr>
          <a:xfrm>
            <a:off x="725331" y="1783541"/>
            <a:ext cx="6569991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블로그 리뷰의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구조적 특징을 독립 변수로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5616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3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5">
            <a:extLst>
              <a:ext uri="{FF2B5EF4-FFF2-40B4-BE49-F238E27FC236}">
                <a16:creationId xmlns:a16="http://schemas.microsoft.com/office/drawing/2014/main" id="{DEFDD700-9EB8-4743-A314-9FA5A1AB5AF1}"/>
              </a:ext>
            </a:extLst>
          </p:cNvPr>
          <p:cNvSpPr txBox="1"/>
          <p:nvPr/>
        </p:nvSpPr>
        <p:spPr>
          <a:xfrm>
            <a:off x="725331" y="1783541"/>
            <a:ext cx="6569991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블로그 리뷰의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내용적 특징을 독립 변수로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2C3F32-B262-216C-D3BF-BDB846EB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93" y="2129034"/>
            <a:ext cx="8328252" cy="22673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A4CE80-23CD-AF67-EAAC-F16445D53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196" y="4194993"/>
            <a:ext cx="5060211" cy="262859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0F1A7A-7C14-DB3B-8DB4-FB49BC6F3D22}"/>
              </a:ext>
            </a:extLst>
          </p:cNvPr>
          <p:cNvCxnSpPr/>
          <p:nvPr/>
        </p:nvCxnSpPr>
        <p:spPr>
          <a:xfrm>
            <a:off x="4475181" y="5561704"/>
            <a:ext cx="2205318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C9DC5CB-C511-DA3C-6249-BE838EFAD9C3}"/>
              </a:ext>
            </a:extLst>
          </p:cNvPr>
          <p:cNvCxnSpPr>
            <a:cxnSpLocks/>
          </p:cNvCxnSpPr>
          <p:nvPr/>
        </p:nvCxnSpPr>
        <p:spPr>
          <a:xfrm>
            <a:off x="4474267" y="4471679"/>
            <a:ext cx="916" cy="11007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77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3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5">
            <a:extLst>
              <a:ext uri="{FF2B5EF4-FFF2-40B4-BE49-F238E27FC236}">
                <a16:creationId xmlns:a16="http://schemas.microsoft.com/office/drawing/2014/main" id="{DEFDD700-9EB8-4743-A314-9FA5A1AB5AF1}"/>
              </a:ext>
            </a:extLst>
          </p:cNvPr>
          <p:cNvSpPr txBox="1"/>
          <p:nvPr/>
        </p:nvSpPr>
        <p:spPr>
          <a:xfrm>
            <a:off x="725331" y="1783541"/>
            <a:ext cx="6569991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블로그 리뷰의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내용적 특징을 독립 변수로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643099-DC1B-1EAC-DD8D-173CC03C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322" y="2247591"/>
            <a:ext cx="4048125" cy="3533775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4D095334-CE5A-E9E7-AB27-203361E56EE5}"/>
              </a:ext>
            </a:extLst>
          </p:cNvPr>
          <p:cNvSpPr txBox="1"/>
          <p:nvPr/>
        </p:nvSpPr>
        <p:spPr>
          <a:xfrm>
            <a:off x="725331" y="2512562"/>
            <a:ext cx="6460777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noun_count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리뷰에서 명사가 사용된 횟수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DC137EF4-CDC3-7982-EE1F-80C156B180CD}"/>
              </a:ext>
            </a:extLst>
          </p:cNvPr>
          <p:cNvSpPr txBox="1"/>
          <p:nvPr/>
        </p:nvSpPr>
        <p:spPr>
          <a:xfrm>
            <a:off x="725331" y="3181268"/>
            <a:ext cx="6460777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verv_count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리뷰에서 동사가 사용된 횟수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E5451CA9-590E-A609-8027-A4750444DA90}"/>
              </a:ext>
            </a:extLst>
          </p:cNvPr>
          <p:cNvSpPr txBox="1"/>
          <p:nvPr/>
        </p:nvSpPr>
        <p:spPr>
          <a:xfrm>
            <a:off x="725331" y="3854177"/>
            <a:ext cx="6460777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kp_count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리뷰에서 한글 특수문자가 사용된 횟수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8B9E1F2D-0BB8-7E21-D3F1-3B15EFDC18E2}"/>
              </a:ext>
            </a:extLst>
          </p:cNvPr>
          <p:cNvSpPr txBox="1"/>
          <p:nvPr/>
        </p:nvSpPr>
        <p:spPr>
          <a:xfrm>
            <a:off x="725331" y="4527086"/>
            <a:ext cx="6460777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adv_count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리뷰에서 부사가 사용된 횟수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6BA9C1F7-2840-AADB-2CD0-AA95FB50746D}"/>
              </a:ext>
            </a:extLst>
          </p:cNvPr>
          <p:cNvSpPr txBox="1"/>
          <p:nvPr/>
        </p:nvSpPr>
        <p:spPr>
          <a:xfrm>
            <a:off x="725331" y="5199995"/>
            <a:ext cx="6460777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adj_count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리뷰에서 형용사가 사용된 횟수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006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3F7102-CF72-0FC8-3859-FF862D30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" y="3880152"/>
            <a:ext cx="5848350" cy="2438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3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2" y="1966174"/>
            <a:ext cx="5016784" cy="1577355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단계에서 분류해 낸 </a:t>
            </a:r>
            <a:r>
              <a:rPr lang="en-US" altLang="ko-KR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altificial_simple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변수를 목적변수로 하여 예측 모델을 적합해본 결과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랜덤포레스트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모델에서 최대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76%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정도의 예측력을 보임</a:t>
            </a:r>
            <a:endParaRPr lang="en-US" altLang="ko-KR" sz="2000" dirty="0">
              <a:solidFill>
                <a:srgbClr val="FF000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FDD275-4B13-D565-33FF-AA638384ECED}"/>
              </a:ext>
            </a:extLst>
          </p:cNvPr>
          <p:cNvSpPr/>
          <p:nvPr/>
        </p:nvSpPr>
        <p:spPr>
          <a:xfrm>
            <a:off x="265471" y="5971335"/>
            <a:ext cx="1602903" cy="32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3BA550-240A-4199-DD6E-C0BD33AAE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886" y="3035020"/>
            <a:ext cx="5441629" cy="3538279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A3763743-EC9A-225B-8ADA-C1A78B357CD8}"/>
              </a:ext>
            </a:extLst>
          </p:cNvPr>
          <p:cNvSpPr txBox="1"/>
          <p:nvPr/>
        </p:nvSpPr>
        <p:spPr>
          <a:xfrm>
            <a:off x="7771672" y="2286003"/>
            <a:ext cx="3566887" cy="628377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적합한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랜덤포레스트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분류 모델 변수 중요도 내림차순 그래프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5290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4.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결론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2" y="1966174"/>
            <a:ext cx="6460776" cy="156453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초기 목표였던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광고 리뷰의 분류 및 인위적 인기장소의 선별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은 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목표까지 달성하며 일정 수준 만족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-&gt;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사용자가 지도 서비스 이용할 시에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어떤 식당이 실제로 사용자들에게 자연스레 인정받아 인기를 얻은 곳인지 알 수 있음</a:t>
            </a:r>
            <a:endParaRPr lang="en-US" altLang="ko-KR" sz="2000" dirty="0">
              <a:solidFill>
                <a:srgbClr val="FF000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4A7D82B-7D83-8040-AF86-4F8EBAC8BA87}"/>
              </a:ext>
            </a:extLst>
          </p:cNvPr>
          <p:cNvSpPr txBox="1"/>
          <p:nvPr/>
        </p:nvSpPr>
        <p:spPr>
          <a:xfrm>
            <a:off x="725331" y="1966174"/>
            <a:ext cx="6460776" cy="2192908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초기 목표였던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광고 리뷰의 분류 및 인위적 인기장소의 선별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은 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목표까지 달성하며 일정 수준 만족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-&gt;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사용자가 지도 서비스 이용할 시에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어떤 식당이 실제로 사용자들에게 자연스레 인정받아 인기를 얻은 곳인지 알 수 있음</a:t>
            </a:r>
            <a:endParaRPr lang="en-US" altLang="ko-KR" sz="2000" dirty="0">
              <a:solidFill>
                <a:srgbClr val="FF000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-&gt;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실제로 상위에 뜨는 업체들 중에 광고리뷰를 사용한 업체가 다수인 점도 증명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56895E6C-6BA7-882A-B4DC-7EF5BB84AB52}"/>
              </a:ext>
            </a:extLst>
          </p:cNvPr>
          <p:cNvSpPr txBox="1"/>
          <p:nvPr/>
        </p:nvSpPr>
        <p:spPr>
          <a:xfrm>
            <a:off x="725331" y="4420244"/>
            <a:ext cx="6460776" cy="2218556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블로그 리뷰 내용의 구조적 특징 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&amp;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내용적 특징 통해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유의미한 예측 모델을 만들어내는 것은 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아주 무의미한 수준은 아니나 미흡한 결과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-&gt;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좀더 방대한 자료의 수집과 블로거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블로그의 전체적 특징까지 결합하면 예측 모델 성능은 좀더 끌어낼 수 있을 것으로 판단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363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011D4F-5A5C-7D64-48B2-E7D8943A9129}"/>
              </a:ext>
            </a:extLst>
          </p:cNvPr>
          <p:cNvSpPr/>
          <p:nvPr/>
        </p:nvSpPr>
        <p:spPr>
          <a:xfrm>
            <a:off x="1954155" y="2329629"/>
            <a:ext cx="1827316" cy="35807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CCA98C-35D5-37A8-8353-808B2F7020FA}"/>
              </a:ext>
            </a:extLst>
          </p:cNvPr>
          <p:cNvSpPr/>
          <p:nvPr/>
        </p:nvSpPr>
        <p:spPr>
          <a:xfrm>
            <a:off x="4119659" y="2329629"/>
            <a:ext cx="1827316" cy="35807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D9C828-FAF7-418B-374E-986F4FB3101D}"/>
              </a:ext>
            </a:extLst>
          </p:cNvPr>
          <p:cNvSpPr/>
          <p:nvPr/>
        </p:nvSpPr>
        <p:spPr>
          <a:xfrm>
            <a:off x="6254338" y="2329629"/>
            <a:ext cx="1827316" cy="35807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59741-88BF-34E3-3270-C9D48C364AB1}"/>
              </a:ext>
            </a:extLst>
          </p:cNvPr>
          <p:cNvSpPr txBox="1"/>
          <p:nvPr/>
        </p:nvSpPr>
        <p:spPr>
          <a:xfrm>
            <a:off x="6298329" y="4084409"/>
            <a:ext cx="178235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연구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1FD3A-660F-E13F-63C5-EA41F3D30B74}"/>
              </a:ext>
            </a:extLst>
          </p:cNvPr>
          <p:cNvSpPr txBox="1"/>
          <p:nvPr/>
        </p:nvSpPr>
        <p:spPr>
          <a:xfrm>
            <a:off x="4304685" y="849657"/>
            <a:ext cx="3582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CONTENTS</a:t>
            </a:r>
            <a:endParaRPr lang="ko-KR" altLang="en-US" sz="5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0564A-42A1-1987-7F55-CE6A66C7143D}"/>
              </a:ext>
            </a:extLst>
          </p:cNvPr>
          <p:cNvSpPr txBox="1"/>
          <p:nvPr/>
        </p:nvSpPr>
        <p:spPr>
          <a:xfrm>
            <a:off x="2586931" y="2531316"/>
            <a:ext cx="56176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kern="1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Arial" panose="020B0604020202020204" pitchFamily="34" charset="0"/>
              </a:rPr>
              <a:t>1</a:t>
            </a:r>
            <a:endParaRPr lang="ko-KR" altLang="en-US" sz="3000" dirty="0">
              <a:solidFill>
                <a:srgbClr val="7A7062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C41BB-F692-D38B-A912-FF95D78303C5}"/>
              </a:ext>
            </a:extLst>
          </p:cNvPr>
          <p:cNvSpPr txBox="1"/>
          <p:nvPr/>
        </p:nvSpPr>
        <p:spPr>
          <a:xfrm>
            <a:off x="4752435" y="2543450"/>
            <a:ext cx="56176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</a:t>
            </a:r>
            <a:endParaRPr lang="ko-KR" altLang="en-US" sz="3000" dirty="0">
              <a:solidFill>
                <a:srgbClr val="7A7062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867FD-10C9-7BF4-0DE3-8895597E0BD8}"/>
              </a:ext>
            </a:extLst>
          </p:cNvPr>
          <p:cNvSpPr txBox="1"/>
          <p:nvPr/>
        </p:nvSpPr>
        <p:spPr>
          <a:xfrm>
            <a:off x="6887114" y="2517197"/>
            <a:ext cx="56176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</a:t>
            </a:r>
            <a:endParaRPr lang="ko-KR" altLang="en-US" sz="3000" dirty="0">
              <a:solidFill>
                <a:srgbClr val="7A7062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219F6C-4CD3-04D1-DD17-FE53F1AB8BBB}"/>
              </a:ext>
            </a:extLst>
          </p:cNvPr>
          <p:cNvSpPr txBox="1"/>
          <p:nvPr/>
        </p:nvSpPr>
        <p:spPr>
          <a:xfrm>
            <a:off x="1999114" y="4102042"/>
            <a:ext cx="178235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연구</a:t>
            </a:r>
            <a:r>
              <a:rPr lang="en-US" altLang="ko-KR" sz="25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5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8E769-6CA9-9E56-BEDE-A3C685BB1808}"/>
              </a:ext>
            </a:extLst>
          </p:cNvPr>
          <p:cNvSpPr txBox="1"/>
          <p:nvPr/>
        </p:nvSpPr>
        <p:spPr>
          <a:xfrm>
            <a:off x="4148492" y="4084409"/>
            <a:ext cx="178235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5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데이터 수집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09F937-CE6D-55A1-F49B-B6AA4F95A006}"/>
              </a:ext>
            </a:extLst>
          </p:cNvPr>
          <p:cNvSpPr/>
          <p:nvPr/>
        </p:nvSpPr>
        <p:spPr>
          <a:xfrm>
            <a:off x="8376212" y="2341353"/>
            <a:ext cx="1827316" cy="35807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D9A0DA-067E-DB70-57E2-82E0DC550C84}"/>
              </a:ext>
            </a:extLst>
          </p:cNvPr>
          <p:cNvSpPr txBox="1"/>
          <p:nvPr/>
        </p:nvSpPr>
        <p:spPr>
          <a:xfrm>
            <a:off x="8421934" y="4084409"/>
            <a:ext cx="178235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결론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E0E72B-A4F8-F40D-C12C-8D0EF41DBC87}"/>
              </a:ext>
            </a:extLst>
          </p:cNvPr>
          <p:cNvSpPr txBox="1"/>
          <p:nvPr/>
        </p:nvSpPr>
        <p:spPr>
          <a:xfrm>
            <a:off x="9015439" y="2528921"/>
            <a:ext cx="56176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7A7062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</a:t>
            </a:r>
            <a:endParaRPr lang="ko-KR" altLang="en-US" sz="3000" dirty="0">
              <a:solidFill>
                <a:srgbClr val="7A7062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21C92F-86F0-AA56-45AD-987FBA860203}"/>
              </a:ext>
            </a:extLst>
          </p:cNvPr>
          <p:cNvCxnSpPr>
            <a:cxnSpLocks/>
          </p:cNvCxnSpPr>
          <p:nvPr/>
        </p:nvCxnSpPr>
        <p:spPr>
          <a:xfrm>
            <a:off x="2049384" y="3235569"/>
            <a:ext cx="165002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FD8DDF3-2F52-68E7-32BF-562E87E3D318}"/>
              </a:ext>
            </a:extLst>
          </p:cNvPr>
          <p:cNvCxnSpPr>
            <a:cxnSpLocks/>
          </p:cNvCxnSpPr>
          <p:nvPr/>
        </p:nvCxnSpPr>
        <p:spPr>
          <a:xfrm>
            <a:off x="4218151" y="3247293"/>
            <a:ext cx="165002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64065BB-0165-E8F2-176D-87485D9FC472}"/>
              </a:ext>
            </a:extLst>
          </p:cNvPr>
          <p:cNvCxnSpPr>
            <a:cxnSpLocks/>
          </p:cNvCxnSpPr>
          <p:nvPr/>
        </p:nvCxnSpPr>
        <p:spPr>
          <a:xfrm>
            <a:off x="6316588" y="3247293"/>
            <a:ext cx="165002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24DD22D-30D6-320F-A287-600C0DC35B9F}"/>
              </a:ext>
            </a:extLst>
          </p:cNvPr>
          <p:cNvCxnSpPr>
            <a:cxnSpLocks/>
          </p:cNvCxnSpPr>
          <p:nvPr/>
        </p:nvCxnSpPr>
        <p:spPr>
          <a:xfrm>
            <a:off x="8469817" y="3259016"/>
            <a:ext cx="165002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07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12FE23-E143-09DC-B0F1-DA20622F6AAE}"/>
              </a:ext>
            </a:extLst>
          </p:cNvPr>
          <p:cNvSpPr txBox="1"/>
          <p:nvPr/>
        </p:nvSpPr>
        <p:spPr>
          <a:xfrm>
            <a:off x="2777612" y="2812024"/>
            <a:ext cx="562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5533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1.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개요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주제 선정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5">
            <a:extLst>
              <a:ext uri="{FF2B5EF4-FFF2-40B4-BE49-F238E27FC236}">
                <a16:creationId xmlns:a16="http://schemas.microsoft.com/office/drawing/2014/main" id="{A5A318BE-70F0-BB5B-46FD-02F8C600A242}"/>
              </a:ext>
            </a:extLst>
          </p:cNvPr>
          <p:cNvSpPr txBox="1"/>
          <p:nvPr/>
        </p:nvSpPr>
        <p:spPr>
          <a:xfrm>
            <a:off x="725331" y="2055105"/>
            <a:ext cx="5295080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가짜 인기장소 구별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3D599D49-3680-FCCA-1E20-58D261CA6E72}"/>
              </a:ext>
            </a:extLst>
          </p:cNvPr>
          <p:cNvSpPr txBox="1"/>
          <p:nvPr/>
        </p:nvSpPr>
        <p:spPr>
          <a:xfrm>
            <a:off x="725329" y="2612950"/>
            <a:ext cx="5295080" cy="2582758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dirty="0">
                <a:latin typeface="서울남산체 M" panose="02020503020101020101" pitchFamily="18" charset="-127"/>
                <a:ea typeface="서울남산체 M" panose="02020503020101020101" pitchFamily="18" charset="-127"/>
                <a:cs typeface="맑은 고딕"/>
              </a:rPr>
              <a:t>지도서비스 검색 시 상위에 뜨는 장소는 업체 입장에서나</a:t>
            </a:r>
            <a:endParaRPr lang="en-US" altLang="ko-KR" dirty="0">
              <a:latin typeface="서울남산체 M" panose="02020503020101020101" pitchFamily="18" charset="-127"/>
              <a:ea typeface="서울남산체 M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dirty="0">
                <a:latin typeface="서울남산체 M" panose="02020503020101020101" pitchFamily="18" charset="-127"/>
                <a:ea typeface="서울남산체 M" panose="02020503020101020101" pitchFamily="18" charset="-127"/>
                <a:cs typeface="맑은 고딕"/>
              </a:rPr>
              <a:t>소비자 입장에서나 모두 중요</a:t>
            </a:r>
            <a:endParaRPr lang="en-US" altLang="ko-KR" dirty="0">
              <a:latin typeface="서울남산체 M" panose="02020503020101020101" pitchFamily="18" charset="-127"/>
              <a:ea typeface="서울남산체 M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서울남산체 M" panose="02020503020101020101" pitchFamily="18" charset="-127"/>
              <a:ea typeface="서울남산체 M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dirty="0">
                <a:latin typeface="서울남산체 M" panose="02020503020101020101" pitchFamily="18" charset="-127"/>
                <a:ea typeface="서울남산체 M" panose="02020503020101020101" pitchFamily="18" charset="-127"/>
                <a:cs typeface="맑은 고딕"/>
              </a:rPr>
              <a:t>전문적인 업체들을 통해 광고 리뷰 양산하는 장소 존재</a:t>
            </a:r>
            <a:endParaRPr lang="en-US" altLang="ko-KR" dirty="0">
              <a:latin typeface="서울남산체 M" panose="02020503020101020101" pitchFamily="18" charset="-127"/>
              <a:ea typeface="서울남산체 M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서울남산체 M" panose="02020503020101020101" pitchFamily="18" charset="-127"/>
                <a:ea typeface="서울남산체 M" panose="02020503020101020101" pitchFamily="18" charset="-127"/>
                <a:cs typeface="맑은 고딕"/>
              </a:rPr>
              <a:t>-&gt; </a:t>
            </a:r>
            <a:r>
              <a:rPr lang="ko-KR" altLang="en-US" dirty="0">
                <a:latin typeface="서울남산체 M" panose="02020503020101020101" pitchFamily="18" charset="-127"/>
                <a:ea typeface="서울남산체 M" panose="02020503020101020101" pitchFamily="18" charset="-127"/>
                <a:cs typeface="맑은 고딕"/>
              </a:rPr>
              <a:t>소비자 입장에선 올바르지 않은 인기 장소에 대한 잘못된 정보 습득</a:t>
            </a:r>
            <a:endParaRPr lang="en-US" altLang="ko-KR" dirty="0">
              <a:latin typeface="서울남산체 M" panose="02020503020101020101" pitchFamily="18" charset="-127"/>
              <a:ea typeface="서울남산체 M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dirty="0">
              <a:latin typeface="서울남산체 M" panose="02020503020101020101" pitchFamily="18" charset="-127"/>
              <a:ea typeface="서울남산체 M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  <a:cs typeface="맑은 고딕"/>
              </a:rPr>
              <a:t>해당하는 인위적인 인기 장소들을 판별해내면 사용자에게 편의를 제공할 수 있음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서울남산체 M" panose="02020503020101020101" pitchFamily="18" charset="-127"/>
              <a:ea typeface="서울남산체 M" panose="02020503020101020101" pitchFamily="18" charset="-127"/>
              <a:cs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3627E9-1130-DDE4-62D7-8EB2AF0E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9038"/>
            <a:ext cx="3114915" cy="2399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EF3810-3151-369C-048A-BBC7E226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235" y="2375706"/>
            <a:ext cx="3884476" cy="21943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54B6FC-2B26-D193-235D-0EFC76E47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93" y="3987477"/>
            <a:ext cx="4177816" cy="24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5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1.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개요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연구 방법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5">
            <a:extLst>
              <a:ext uri="{FF2B5EF4-FFF2-40B4-BE49-F238E27FC236}">
                <a16:creationId xmlns:a16="http://schemas.microsoft.com/office/drawing/2014/main" id="{A5A318BE-70F0-BB5B-46FD-02F8C600A242}"/>
              </a:ext>
            </a:extLst>
          </p:cNvPr>
          <p:cNvSpPr txBox="1"/>
          <p:nvPr/>
        </p:nvSpPr>
        <p:spPr>
          <a:xfrm>
            <a:off x="725330" y="2055105"/>
            <a:ext cx="9493325" cy="6412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‘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강남 맛집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‘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검색시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‘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요즘 뜨는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’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순으로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상위에 뜨는 업체들의 블로그 리뷰 정보 수집 및 분석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C7641F-5CC0-5F11-B394-8E9F08C9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411" y="3103749"/>
            <a:ext cx="5784842" cy="34848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3CF58E-E0DF-646E-38E4-A886728FC1EE}"/>
              </a:ext>
            </a:extLst>
          </p:cNvPr>
          <p:cNvSpPr/>
          <p:nvPr/>
        </p:nvSpPr>
        <p:spPr>
          <a:xfrm>
            <a:off x="7325139" y="3955774"/>
            <a:ext cx="3120887" cy="2832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753803-980F-20B3-F453-C543D2A6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69" y="2971124"/>
            <a:ext cx="4861086" cy="37550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A8231-359D-C805-3B0D-3BFCC60D71AE}"/>
              </a:ext>
            </a:extLst>
          </p:cNvPr>
          <p:cNvSpPr/>
          <p:nvPr/>
        </p:nvSpPr>
        <p:spPr>
          <a:xfrm>
            <a:off x="2110602" y="3568148"/>
            <a:ext cx="1378034" cy="3158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1FC1F52-9E99-964F-1E87-C01BDE88AE98}"/>
              </a:ext>
            </a:extLst>
          </p:cNvPr>
          <p:cNvSpPr/>
          <p:nvPr/>
        </p:nvSpPr>
        <p:spPr>
          <a:xfrm>
            <a:off x="5161466" y="4929809"/>
            <a:ext cx="1378034" cy="3578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24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1.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개요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연구 방법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5">
            <a:extLst>
              <a:ext uri="{FF2B5EF4-FFF2-40B4-BE49-F238E27FC236}">
                <a16:creationId xmlns:a16="http://schemas.microsoft.com/office/drawing/2014/main" id="{A5A318BE-70F0-BB5B-46FD-02F8C600A242}"/>
              </a:ext>
            </a:extLst>
          </p:cNvPr>
          <p:cNvSpPr txBox="1"/>
          <p:nvPr/>
        </p:nvSpPr>
        <p:spPr>
          <a:xfrm>
            <a:off x="725330" y="2055105"/>
            <a:ext cx="9493325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블로거를 통한 블로그 광고 시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업체로부터 일정의 대가를 받고 작성했다는 표시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법적의무</a:t>
            </a:r>
            <a:endParaRPr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09431E2-C975-1E80-0315-C6DAC6FC871E}"/>
              </a:ext>
            </a:extLst>
          </p:cNvPr>
          <p:cNvSpPr txBox="1"/>
          <p:nvPr/>
        </p:nvSpPr>
        <p:spPr>
          <a:xfrm>
            <a:off x="725330" y="3033575"/>
            <a:ext cx="9493325" cy="628377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1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특정 단어 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(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원고료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고료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소정의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업체로부터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쿠팡파트너스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제공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금전적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)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글 마지막에 포함 시 광고 리뷰로 분류</a:t>
            </a:r>
            <a:endParaRPr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E7CAD328-1838-7A60-D3FC-527978C16E8B}"/>
              </a:ext>
            </a:extLst>
          </p:cNvPr>
          <p:cNvSpPr txBox="1"/>
          <p:nvPr/>
        </p:nvSpPr>
        <p:spPr>
          <a:xfrm>
            <a:off x="725330" y="4087122"/>
            <a:ext cx="9493325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광고임을 나타내는 로고로 공시하는 경우도 존재 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-&gt;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광고 리뷰로 분류</a:t>
            </a:r>
            <a:endParaRPr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38E2CE7A-2EB8-7557-D4C0-1AB730A428D5}"/>
              </a:ext>
            </a:extLst>
          </p:cNvPr>
          <p:cNvSpPr txBox="1"/>
          <p:nvPr/>
        </p:nvSpPr>
        <p:spPr>
          <a:xfrm>
            <a:off x="725330" y="5031339"/>
            <a:ext cx="9493325" cy="320601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3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: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리뷰 텍스트 전체적인 정보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(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구조적정보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내용적 정보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)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로 분류 성능 향상</a:t>
            </a:r>
            <a:endParaRPr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899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2.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데이터 수집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크롤링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된 텍스트 데이터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C3A7BA7-0F11-D177-800C-134C2AEC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312" y="2181411"/>
            <a:ext cx="7611717" cy="3960568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A5A318BE-70F0-BB5B-46FD-02F8C600A242}"/>
              </a:ext>
            </a:extLst>
          </p:cNvPr>
          <p:cNvSpPr txBox="1"/>
          <p:nvPr/>
        </p:nvSpPr>
        <p:spPr>
          <a:xfrm>
            <a:off x="725331" y="2492846"/>
            <a:ext cx="3309957" cy="936154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상위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3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페이지에 뜨는 장소들에 대한 블로그 텍스트 정보를 순서대로 크롤링한 결과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8451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2.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데이터 수집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크롤링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된 이미지 데이터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5">
            <a:extLst>
              <a:ext uri="{FF2B5EF4-FFF2-40B4-BE49-F238E27FC236}">
                <a16:creationId xmlns:a16="http://schemas.microsoft.com/office/drawing/2014/main" id="{A5A318BE-70F0-BB5B-46FD-02F8C600A242}"/>
              </a:ext>
            </a:extLst>
          </p:cNvPr>
          <p:cNvSpPr txBox="1"/>
          <p:nvPr/>
        </p:nvSpPr>
        <p:spPr>
          <a:xfrm>
            <a:off x="725331" y="2492846"/>
            <a:ext cx="3309957" cy="936154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앞서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크롤링을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진행하며 동시에 각 블로그마다 이미지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크롤링이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 가능할 경우 수집한 전체 데이터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5ED165-4D92-96CE-A999-A250C2E56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12" y="1850944"/>
            <a:ext cx="4178515" cy="31561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B46254-BFAF-BC09-21FB-9A9608799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53" y="2851060"/>
            <a:ext cx="4203916" cy="3441877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218A775-DD50-2ED4-362B-34EB69FFA4BE}"/>
              </a:ext>
            </a:extLst>
          </p:cNvPr>
          <p:cNvCxnSpPr/>
          <p:nvPr/>
        </p:nvCxnSpPr>
        <p:spPr>
          <a:xfrm>
            <a:off x="5436704" y="2633870"/>
            <a:ext cx="1838739" cy="327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66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1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1" y="2113233"/>
            <a:ext cx="2733486" cy="2192908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원고료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고료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소정의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업체로부터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쿠팡파트너스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제공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금전적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단어가 하나라도 포함된 블로그 리뷰는 전체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5720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개 중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652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개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374575-F7B2-9522-A808-4A3BCFB7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65" y="1889773"/>
            <a:ext cx="8338396" cy="45759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F40DC7-C4DC-696A-FD46-122DDA9EB313}"/>
              </a:ext>
            </a:extLst>
          </p:cNvPr>
          <p:cNvSpPr/>
          <p:nvPr/>
        </p:nvSpPr>
        <p:spPr>
          <a:xfrm>
            <a:off x="3597966" y="6182139"/>
            <a:ext cx="1262270" cy="32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9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991" y="392278"/>
            <a:ext cx="63801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9935" algn="l"/>
              </a:tabLst>
            </a:pPr>
            <a:r>
              <a:rPr 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3. </a:t>
            </a:r>
            <a:r>
              <a:rPr lang="ko-KR" altLang="en-US" sz="35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나눔고딕"/>
              </a:rPr>
              <a:t>연구 내용</a:t>
            </a:r>
            <a:endParaRPr sz="3500" dirty="0">
              <a:latin typeface="서울남산체 EB" panose="02020503020101020101" pitchFamily="18" charset="-127"/>
              <a:ea typeface="서울남산체 EB" panose="02020503020101020101" pitchFamily="18" charset="-127"/>
              <a:cs typeface="나눔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331" y="1284160"/>
            <a:ext cx="5295080" cy="47448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2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차 목표</a:t>
            </a:r>
            <a:endParaRPr sz="25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1523DA-0BD7-271F-A468-27A1E5BA0C8B}"/>
              </a:ext>
            </a:extLst>
          </p:cNvPr>
          <p:cNvCxnSpPr/>
          <p:nvPr/>
        </p:nvCxnSpPr>
        <p:spPr>
          <a:xfrm>
            <a:off x="265471" y="1076634"/>
            <a:ext cx="116708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5">
            <a:extLst>
              <a:ext uri="{FF2B5EF4-FFF2-40B4-BE49-F238E27FC236}">
                <a16:creationId xmlns:a16="http://schemas.microsoft.com/office/drawing/2014/main" id="{AE2930B4-1B41-4A9E-76CD-5C9B190CA784}"/>
              </a:ext>
            </a:extLst>
          </p:cNvPr>
          <p:cNvSpPr txBox="1"/>
          <p:nvPr/>
        </p:nvSpPr>
        <p:spPr>
          <a:xfrm>
            <a:off x="725331" y="2113233"/>
            <a:ext cx="3349712" cy="2513509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첫 계획은 광고 공시 로고와 일치하는 이미지가 있는지를 판단해 분류하려 함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but, </a:t>
            </a:r>
            <a:r>
              <a:rPr lang="ko-KR" altLang="en-US" sz="2000" dirty="0">
                <a:solidFill>
                  <a:srgbClr val="FF0000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맑은 고딕"/>
              </a:rPr>
              <a:t>예상보다 훨씬 다양한 형태로 로고형태의 광고공시가 이루어짐</a:t>
            </a:r>
            <a:endParaRPr lang="en-US" altLang="ko-KR" sz="2000" dirty="0">
              <a:solidFill>
                <a:srgbClr val="FF0000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B574F5-25F8-E78D-46A1-891D508F6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87" y="1482354"/>
            <a:ext cx="4300124" cy="1927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1CB1E-BEED-9600-7AF6-D23F9B4B4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45" y="2417606"/>
            <a:ext cx="3489256" cy="1552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E43331-FF07-64BA-7BBC-991C1828D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11" y="4659819"/>
            <a:ext cx="4689001" cy="902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B30BF7-9DD5-1A4F-DB3E-AC5A0770F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53" y="4107123"/>
            <a:ext cx="6096000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8263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2268</TotalTime>
  <Words>716</Words>
  <Application>Microsoft Office PowerPoint</Application>
  <PresentationFormat>와이드스크린</PresentationFormat>
  <Paragraphs>128</Paragraphs>
  <Slides>20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Calibri</vt:lpstr>
      <vt:lpstr>서울남산체 M</vt:lpstr>
      <vt:lpstr>Calibri Light</vt:lpstr>
      <vt:lpstr>맑은 고딕</vt:lpstr>
      <vt:lpstr>서울남산체 EB</vt:lpstr>
      <vt:lpstr>Arial</vt:lpstr>
      <vt:lpstr>Office Theme</vt:lpstr>
      <vt:lpstr>PowerPoint 프레젠테이션</vt:lpstr>
      <vt:lpstr>PowerPoint 프레젠테이션</vt:lpstr>
      <vt:lpstr>1. 연구 개요</vt:lpstr>
      <vt:lpstr>1. 연구 개요</vt:lpstr>
      <vt:lpstr>1. 연구 개요</vt:lpstr>
      <vt:lpstr>2. 데이터 수집</vt:lpstr>
      <vt:lpstr>2. 데이터 수집</vt:lpstr>
      <vt:lpstr>3. 연구 내용</vt:lpstr>
      <vt:lpstr>3. 연구 내용</vt:lpstr>
      <vt:lpstr>3. 연구 내용</vt:lpstr>
      <vt:lpstr>3. 연구 내용</vt:lpstr>
      <vt:lpstr>3. 연구 내용</vt:lpstr>
      <vt:lpstr>3. 연구 내용</vt:lpstr>
      <vt:lpstr>3. 연구 내용</vt:lpstr>
      <vt:lpstr>3. 연구 내용</vt:lpstr>
      <vt:lpstr>3. 연구 내용</vt:lpstr>
      <vt:lpstr>3. 연구 내용</vt:lpstr>
      <vt:lpstr>3. 연구 내용</vt:lpstr>
      <vt:lpstr>4. 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이윤서</dc:creator>
  <cp:lastModifiedBy>김현</cp:lastModifiedBy>
  <cp:revision>94</cp:revision>
  <dcterms:created xsi:type="dcterms:W3CDTF">2022-05-28T15:31:50Z</dcterms:created>
  <dcterms:modified xsi:type="dcterms:W3CDTF">2022-07-16T10:58:14Z</dcterms:modified>
</cp:coreProperties>
</file>